
<file path=[Content_Types].xml><?xml version="1.0" encoding="utf-8"?>
<Types xmlns="http://schemas.openxmlformats.org/package/2006/content-types">
  <Default Extension="emf" ContentType="image/x-emf"/>
  <Default Extension="gif&amp;ehk=p2ZUjhd7iSnuek29pKwxKQ&amp;r=0&amp;pid=OfficeInsert" ContentType="image/gif"/>
  <Default Extension="jpeg" ContentType="image/jpeg"/>
  <Default Extension="jpg" ContentType="image/jpeg"/>
  <Default Extension="jpg&amp;ehk=nEz9eBrDedxQSy9Xu2o" ContentType="image/jpeg"/>
  <Default Extension="jpg&amp;ehk=Rfw6ic0a7WVWkL1qqfcMEw&amp;r=0&amp;pid=OfficeInsert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notesMasterIdLst>
    <p:notesMasterId r:id="rId17"/>
  </p:notesMasterIdLst>
  <p:sldIdLst>
    <p:sldId id="256" r:id="rId2"/>
    <p:sldId id="261" r:id="rId3"/>
    <p:sldId id="326" r:id="rId4"/>
    <p:sldId id="336" r:id="rId5"/>
    <p:sldId id="335" r:id="rId6"/>
    <p:sldId id="334" r:id="rId7"/>
    <p:sldId id="337" r:id="rId8"/>
    <p:sldId id="263" r:id="rId9"/>
    <p:sldId id="257" r:id="rId10"/>
    <p:sldId id="338" r:id="rId11"/>
    <p:sldId id="266" r:id="rId12"/>
    <p:sldId id="265" r:id="rId13"/>
    <p:sldId id="258" r:id="rId14"/>
    <p:sldId id="262" r:id="rId15"/>
    <p:sldId id="33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7" autoAdjust="0"/>
    <p:restoredTop sz="85144" autoAdjust="0"/>
  </p:normalViewPr>
  <p:slideViewPr>
    <p:cSldViewPr snapToGrid="0" showGuides="1">
      <p:cViewPr varScale="1">
        <p:scale>
          <a:sx n="73" d="100"/>
          <a:sy n="73" d="100"/>
        </p:scale>
        <p:origin x="107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DF77BE-010C-4491-A7A0-59F934D2AFDA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236098-445A-43F0-9A61-0182006B9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63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72DC8-D49D-432C-9D46-A7718B5F54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7/25/2020 9:51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8474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there is time, invoke-</a:t>
            </a:r>
            <a:r>
              <a:rPr lang="en-US" dirty="0" err="1"/>
              <a:t>sqlnotebooks</a:t>
            </a:r>
            <a:r>
              <a:rPr lang="en-US" dirty="0"/>
              <a:t>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36098-445A-43F0-9A61-0182006B9E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98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36098-445A-43F0-9A61-0182006B9EB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770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DB6F8E50-F038-4C9F-97B4-D235DEA98814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2F7D1F39-97A9-4F3E-A1E0-90523BED53B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0814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8E50-F038-4C9F-97B4-D235DEA98814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1F39-97A9-4F3E-A1E0-90523BED5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06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8E50-F038-4C9F-97B4-D235DEA98814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1F39-97A9-4F3E-A1E0-90523BED53B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2581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8E50-F038-4C9F-97B4-D235DEA98814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1F39-97A9-4F3E-A1E0-90523BED53B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976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8E50-F038-4C9F-97B4-D235DEA98814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1F39-97A9-4F3E-A1E0-90523BED5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322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8E50-F038-4C9F-97B4-D235DEA98814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1F39-97A9-4F3E-A1E0-90523BED53B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4127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8E50-F038-4C9F-97B4-D235DEA98814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1F39-97A9-4F3E-A1E0-90523BED53B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6162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8E50-F038-4C9F-97B4-D235DEA98814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1F39-97A9-4F3E-A1E0-90523BED53B7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6154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8E50-F038-4C9F-97B4-D235DEA98814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1F39-97A9-4F3E-A1E0-90523BED53B7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4221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2B7762-DD62-AB4E-A47E-4A8A1D612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1031" y="6343804"/>
            <a:ext cx="774703" cy="31510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2055237"/>
            <a:ext cx="4327793" cy="2747529"/>
          </a:xfrm>
          <a:prstGeom prst="rect">
            <a:avLst/>
          </a:prstGeom>
        </p:spPr>
        <p:txBody>
          <a:bodyPr anchor="ctr"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32298924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308283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2" y="2784351"/>
            <a:ext cx="113082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992" y="3436267"/>
            <a:ext cx="113082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31377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8E50-F038-4C9F-97B4-D235DEA98814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1F39-97A9-4F3E-A1E0-90523BED5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8262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ransition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028" y="4047643"/>
            <a:ext cx="6028267" cy="2027943"/>
          </a:xfrm>
          <a:prstGeom prst="rect">
            <a:avLst/>
          </a:prstGeom>
        </p:spPr>
        <p:txBody>
          <a:bodyPr anchor="t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7C8540-941D-D94F-BC94-EEC40908D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78" b="39980"/>
          <a:stretch/>
        </p:blipFill>
        <p:spPr>
          <a:xfrm>
            <a:off x="244437" y="567397"/>
            <a:ext cx="4582868" cy="8176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C0D9A0-4384-3C49-8927-804CEA6700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r="22406"/>
          <a:stretch/>
        </p:blipFill>
        <p:spPr>
          <a:xfrm>
            <a:off x="8478857" y="1036310"/>
            <a:ext cx="3713144" cy="478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64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7319" y="2947373"/>
            <a:ext cx="9401560" cy="1875727"/>
          </a:xfrm>
          <a:noFill/>
        </p:spPr>
        <p:txBody>
          <a:bodyPr lIns="0" tIns="0" rIns="0" bIns="182880" anchor="b" anchorCtr="0"/>
          <a:lstStyle>
            <a:lvl1pPr>
              <a:defRPr sz="5295" strike="noStrike" spc="-147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Microsoft Azure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838791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68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70C12F42-1460-4B13-A3AB-1E9A73BB0F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892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8E50-F038-4C9F-97B4-D235DEA98814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1F39-97A9-4F3E-A1E0-90523BED53B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076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8E50-F038-4C9F-97B4-D235DEA98814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1F39-97A9-4F3E-A1E0-90523BED5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970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8E50-F038-4C9F-97B4-D235DEA98814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1F39-97A9-4F3E-A1E0-90523BED53B7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037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8E50-F038-4C9F-97B4-D235DEA98814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1F39-97A9-4F3E-A1E0-90523BED53B7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910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8E50-F038-4C9F-97B4-D235DEA98814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1F39-97A9-4F3E-A1E0-90523BED5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4472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8E50-F038-4C9F-97B4-D235DEA98814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1F39-97A9-4F3E-A1E0-90523BED53B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6166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8E50-F038-4C9F-97B4-D235DEA98814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1F39-97A9-4F3E-A1E0-90523BED5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998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B6F8E50-F038-4C9F-97B4-D235DEA98814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F7D1F39-97A9-4F3E-A1E0-90523BED53B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0D9E79-2FD1-49C8-848A-DF4CFDDFC74D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5" y="5846372"/>
            <a:ext cx="2373085" cy="59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61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  <p:sldLayoutId id="2147483793" r:id="rId19"/>
    <p:sldLayoutId id="2147483794" r:id="rId20"/>
    <p:sldLayoutId id="2147483795" r:id="rId2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azuredatastudio/tree/main/samples" TargetMode="External"/><Relationship Id="rId2" Type="http://schemas.openxmlformats.org/officeDocument/2006/relationships/hyperlink" Target="https://github.com/microsoft/azuredatastudi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qlcollaborative/ADSNotebook" TargetMode="External"/><Relationship Id="rId5" Type="http://schemas.openxmlformats.org/officeDocument/2006/relationships/hyperlink" Target="http://sqlvariant.com/2019/09/automate-your-sql-notebooks-with-two-new-options/" TargetMode="External"/><Relationship Id="rId4" Type="http://schemas.openxmlformats.org/officeDocument/2006/relationships/hyperlink" Target="https://glennsqlperformance.com/resources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gif&amp;ehk=p2ZUjhd7iSnuek29pKwxKQ&amp;r=0&amp;pid=OfficeInsert"/><Relationship Id="rId3" Type="http://schemas.openxmlformats.org/officeDocument/2006/relationships/hyperlink" Target="mailto:dgmelkin@gmail.com" TargetMode="External"/><Relationship Id="rId7" Type="http://schemas.openxmlformats.org/officeDocument/2006/relationships/image" Target="../media/image31.jpg&amp;ehk=nEz9eBrDedxQSy9Xu2o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&amp;ehk=Rfw6ic0a7WVWkL1qqfcMEw&amp;r=0&amp;pid=OfficeInsert"/><Relationship Id="rId5" Type="http://schemas.openxmlformats.org/officeDocument/2006/relationships/hyperlink" Target="https://tinyurl.com/y63ek8k9" TargetMode="External"/><Relationship Id="rId4" Type="http://schemas.openxmlformats.org/officeDocument/2006/relationships/hyperlink" Target="https://tinyurl.com/y58p86sw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xpixel.net/Girl-Wonder-Woman-Superhero-Power-Hero-Super-2478971" TargetMode="Externa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PASSChapters/VirtualChapters.aspx" TargetMode="External"/><Relationship Id="rId13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hyperlink" Target="http://www.sqlpass.org/PASSChapters.aspx" TargetMode="External"/><Relationship Id="rId12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www.sqlsaturday.com/" TargetMode="External"/><Relationship Id="rId11" Type="http://schemas.openxmlformats.org/officeDocument/2006/relationships/image" Target="../media/image14.png"/><Relationship Id="rId5" Type="http://schemas.openxmlformats.org/officeDocument/2006/relationships/hyperlink" Target="http://www.sqlpass.org/Events/24HoursofPASS.aspx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8.emf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sqlworkshop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://www.aka.ms/sql19_ebook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flickr.com/photos/rohdesign/352126997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5E8F7-9D4F-4217-9F12-82366A21C0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Practical Starter Guide to SQL Notebooks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22252-53A0-48D5-BDB7-D68AC6E3F1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Deborah Melkin</a:t>
            </a:r>
          </a:p>
          <a:p>
            <a:r>
              <a:rPr lang="en-US" dirty="0"/>
              <a:t>SQL Saturday Albany</a:t>
            </a:r>
          </a:p>
          <a:p>
            <a:r>
              <a:rPr lang="en-US" dirty="0"/>
              <a:t>July 25, 2020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19D104-B246-477D-9F55-AF8EEB86E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5429250"/>
            <a:ext cx="57150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017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3F2C-FC16-4032-9959-213D1340D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continue -</a:t>
            </a:r>
            <a:br>
              <a:rPr lang="en-US" dirty="0"/>
            </a:br>
            <a:r>
              <a:rPr lang="en-US" dirty="0"/>
              <a:t>Did we check in our code???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595633-89E9-4A32-AE3D-75B0A12F8B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40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9F90F-DD16-406B-8E93-E961D2D24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SQL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78E59-352B-4754-8330-4DD88ABC7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  <a:p>
            <a:r>
              <a:rPr lang="en-US" dirty="0"/>
              <a:t>Collaboration</a:t>
            </a:r>
          </a:p>
          <a:p>
            <a:r>
              <a:rPr lang="en-US" dirty="0"/>
              <a:t>Ability to save results with the queries</a:t>
            </a:r>
          </a:p>
          <a:p>
            <a:pPr lvl="1"/>
            <a:r>
              <a:rPr lang="en-US" dirty="0"/>
              <a:t>Multiple options for saving results </a:t>
            </a:r>
          </a:p>
          <a:p>
            <a:r>
              <a:rPr lang="en-US" dirty="0"/>
              <a:t>Can use the same tool for multiple kernels</a:t>
            </a:r>
          </a:p>
          <a:p>
            <a:r>
              <a:rPr lang="en-US" dirty="0"/>
              <a:t>Can be run by PowerShell and otherwise automated.</a:t>
            </a:r>
          </a:p>
        </p:txBody>
      </p:sp>
    </p:spTree>
    <p:extLst>
      <p:ext uri="{BB962C8B-B14F-4D97-AF65-F5344CB8AC3E}">
        <p14:creationId xmlns:p14="http://schemas.microsoft.com/office/powerpoint/2010/main" val="709606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2E88A-7FBC-4F3C-80E9-EBB1C7511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SQL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1058E-DECC-476A-B1EC-DD73727B5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Kernel Per Notebook – Either SQL or PowerShell or Python, etc.</a:t>
            </a:r>
          </a:p>
          <a:p>
            <a:r>
              <a:rPr lang="en-US" dirty="0"/>
              <a:t>No </a:t>
            </a:r>
            <a:r>
              <a:rPr lang="en-US" dirty="0" err="1"/>
              <a:t>Showplan</a:t>
            </a:r>
            <a:r>
              <a:rPr lang="en-US" dirty="0"/>
              <a:t> for the query</a:t>
            </a:r>
          </a:p>
          <a:p>
            <a:pPr lvl="1"/>
            <a:r>
              <a:rPr lang="en-US" dirty="0"/>
              <a:t>NOTE: You can do this in Azure Data Studio but not in the Notebook cell</a:t>
            </a:r>
          </a:p>
          <a:p>
            <a:r>
              <a:rPr lang="en-US" dirty="0"/>
              <a:t>PowerShell can’t be run as an </a:t>
            </a:r>
            <a:r>
              <a:rPr lang="en-US" dirty="0" err="1"/>
              <a:t>Adminstrator</a:t>
            </a:r>
            <a:endParaRPr lang="en-US" dirty="0"/>
          </a:p>
          <a:p>
            <a:r>
              <a:rPr lang="en-US" dirty="0"/>
              <a:t>Adjustment to a new tool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917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9B093-9242-4D8B-BC09-357AFDFA6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99F46-B0AF-4F31-8E3C-BD240AC5E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https://github.com/microsoft/azuredatastudio</a:t>
            </a:r>
            <a:endParaRPr lang="en-US" dirty="0">
              <a:hlinkClick r:id="rId3"/>
            </a:endParaRPr>
          </a:p>
          <a:p>
            <a:pPr lvl="1"/>
            <a:r>
              <a:rPr lang="en-US" dirty="0">
                <a:hlinkClick r:id="rId3"/>
              </a:rPr>
              <a:t>https://github.com/microsoft/azuredatastudio/tree/main/samples</a:t>
            </a:r>
            <a:endParaRPr lang="en-US" dirty="0"/>
          </a:p>
          <a:p>
            <a:r>
              <a:rPr lang="en-US" dirty="0">
                <a:hlinkClick r:id="rId4"/>
              </a:rPr>
              <a:t>https://glennsqlperformance.com/resources/</a:t>
            </a:r>
            <a:endParaRPr lang="en-US" dirty="0"/>
          </a:p>
          <a:p>
            <a:r>
              <a:rPr lang="en-US" dirty="0">
                <a:hlinkClick r:id="rId5"/>
              </a:rPr>
              <a:t>http://sqlvariant.com/2019/09/automate-your-sql-notebooks-with-two-new-options/</a:t>
            </a:r>
            <a:endParaRPr lang="en-US" dirty="0"/>
          </a:p>
          <a:p>
            <a:r>
              <a:rPr lang="en-US" dirty="0">
                <a:hlinkClick r:id="rId6"/>
              </a:rPr>
              <a:t>https://github.com/sqlcollaborative/ADSNotebook</a:t>
            </a:r>
            <a:endParaRPr lang="en-US" dirty="0"/>
          </a:p>
          <a:p>
            <a:r>
              <a:rPr lang="en-US" dirty="0" err="1"/>
              <a:t>SQLCommunity</a:t>
            </a:r>
            <a:r>
              <a:rPr lang="en-US" dirty="0"/>
              <a:t> Slack: #azure-data-studio</a:t>
            </a:r>
          </a:p>
          <a:p>
            <a:r>
              <a:rPr lang="en-US" dirty="0"/>
              <a:t>Twitter: @AzureDataStudio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493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916D6-277F-4BF3-86F9-C65AAFA85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Other Questions?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AFFA5C-3B47-478E-8D41-18281430E698}"/>
              </a:ext>
            </a:extLst>
          </p:cNvPr>
          <p:cNvSpPr txBox="1">
            <a:spLocks/>
          </p:cNvSpPr>
          <p:nvPr/>
        </p:nvSpPr>
        <p:spPr>
          <a:xfrm>
            <a:off x="1251678" y="2443884"/>
            <a:ext cx="10178322" cy="349666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Email:</a:t>
            </a:r>
            <a:r>
              <a:rPr lang="en-US" sz="2800" dirty="0"/>
              <a:t> </a:t>
            </a:r>
            <a:r>
              <a:rPr lang="en-US" sz="2800" dirty="0">
                <a:hlinkClick r:id="rId3"/>
              </a:rPr>
              <a:t>dgmelkin@gmail.com</a:t>
            </a:r>
            <a:endParaRPr lang="en-US" sz="2800" dirty="0"/>
          </a:p>
          <a:p>
            <a:r>
              <a:rPr lang="en-US" sz="2800" b="1" dirty="0"/>
              <a:t>Twitter:</a:t>
            </a:r>
            <a:r>
              <a:rPr lang="en-US" sz="2800" dirty="0"/>
              <a:t> @dgmelkin</a:t>
            </a:r>
          </a:p>
          <a:p>
            <a:r>
              <a:rPr lang="en-US" sz="2800" b="1" dirty="0"/>
              <a:t>Blog:</a:t>
            </a:r>
            <a:r>
              <a:rPr lang="en-US" sz="2800" dirty="0"/>
              <a:t> DebtheDBA.wordpress.com</a:t>
            </a:r>
          </a:p>
          <a:p>
            <a:r>
              <a:rPr lang="en-US" sz="2800" b="1" dirty="0" err="1"/>
              <a:t>Github</a:t>
            </a:r>
            <a:r>
              <a:rPr lang="en-US" sz="2800" b="1" dirty="0"/>
              <a:t>:</a:t>
            </a:r>
          </a:p>
          <a:p>
            <a:pPr lvl="1"/>
            <a:r>
              <a:rPr lang="en-US" sz="2400" b="1" dirty="0"/>
              <a:t>Session: </a:t>
            </a:r>
            <a:r>
              <a:rPr lang="en-US" sz="2400" dirty="0">
                <a:hlinkClick r:id="rId4"/>
              </a:rPr>
              <a:t>https://tinyurl.com/y58p86sw</a:t>
            </a:r>
            <a:endParaRPr lang="en-US" sz="2400" dirty="0"/>
          </a:p>
          <a:p>
            <a:pPr lvl="1"/>
            <a:r>
              <a:rPr lang="en-US" sz="2400" b="1" dirty="0"/>
              <a:t>DB Scripts: </a:t>
            </a:r>
            <a:r>
              <a:rPr lang="en-US" sz="2400" dirty="0">
                <a:hlinkClick r:id="rId5"/>
              </a:rPr>
              <a:t>https://tinyurl.com/y63ek8k9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661BAC-E256-4162-A7FE-88E1F1EC5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756" y="3090205"/>
            <a:ext cx="2427541" cy="21254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903853-A5B2-4178-B54F-AEC313930B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71" y="4245112"/>
            <a:ext cx="2692879" cy="201965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EC901C-E063-407C-A728-7F55FF971A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582" y="2243564"/>
            <a:ext cx="2017542" cy="201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600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7100C-D7F2-4949-AB5C-2EE0C88C8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Coming!!!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1C1266-5678-4515-8924-C5ED6FDBB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84455" y="2432620"/>
            <a:ext cx="3023090" cy="391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69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2C0B0B-7DBE-44B8-A48B-7CA56D3055EE}"/>
              </a:ext>
            </a:extLst>
          </p:cNvPr>
          <p:cNvSpPr txBox="1"/>
          <p:nvPr/>
        </p:nvSpPr>
        <p:spPr>
          <a:xfrm>
            <a:off x="1052660" y="889843"/>
            <a:ext cx="10086680" cy="50783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accent1">
                    <a:lumMod val="50000"/>
                  </a:schemeClr>
                </a:solidFill>
                <a:latin typeface="Ink Free" panose="03080402000500000000" pitchFamily="66" charset="0"/>
              </a:rPr>
              <a:t>I really want to learn how to use SQL Notebooks but I don’t have time to figure it out at work either. </a:t>
            </a:r>
          </a:p>
          <a:p>
            <a:pPr algn="ctr"/>
            <a:r>
              <a:rPr lang="en-US" sz="5400" dirty="0">
                <a:solidFill>
                  <a:schemeClr val="accent1">
                    <a:lumMod val="50000"/>
                  </a:schemeClr>
                </a:solidFill>
                <a:latin typeface="Ink Free" panose="03080402000500000000" pitchFamily="66" charset="0"/>
              </a:rPr>
              <a:t>So let’s figure out how to do this stuff together.</a:t>
            </a:r>
          </a:p>
        </p:txBody>
      </p:sp>
    </p:spTree>
    <p:extLst>
      <p:ext uri="{BB962C8B-B14F-4D97-AF65-F5344CB8AC3E}">
        <p14:creationId xmlns:p14="http://schemas.microsoft.com/office/powerpoint/2010/main" val="37233552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2F890-302E-5E42-91DB-AFE6C85C5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76" y="3429001"/>
            <a:ext cx="4327793" cy="1538049"/>
          </a:xfrm>
        </p:spPr>
        <p:txBody>
          <a:bodyPr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5867" dirty="0"/>
              <a:t>Explore your PASS community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13F6BF-0D9B-6941-B462-8655A135E33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3674" y="2205284"/>
            <a:ext cx="1655893" cy="16558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0E8CAE-78C9-1949-A87D-878E342A726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6243" y="4217567"/>
            <a:ext cx="1655893" cy="16558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EBD081-1F08-394E-86A5-893F8C37799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7297" y="4613730"/>
            <a:ext cx="1029640" cy="936036"/>
          </a:xfrm>
          <a:prstGeom prst="rect">
            <a:avLst/>
          </a:prstGeom>
        </p:spPr>
      </p:pic>
      <p:sp>
        <p:nvSpPr>
          <p:cNvPr id="13" name="Rectangle 12">
            <a:hlinkClick r:id="rId5"/>
            <a:extLst>
              <a:ext uri="{FF2B5EF4-FFF2-40B4-BE49-F238E27FC236}">
                <a16:creationId xmlns:a16="http://schemas.microsoft.com/office/drawing/2014/main" id="{7FFA58E1-AFAE-6E41-A7A4-3134640BD42F}"/>
              </a:ext>
            </a:extLst>
          </p:cNvPr>
          <p:cNvSpPr/>
          <p:nvPr/>
        </p:nvSpPr>
        <p:spPr>
          <a:xfrm>
            <a:off x="4920532" y="3670977"/>
            <a:ext cx="191223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4" name="Rectangle 13">
            <a:hlinkClick r:id="rId6"/>
            <a:extLst>
              <a:ext uri="{FF2B5EF4-FFF2-40B4-BE49-F238E27FC236}">
                <a16:creationId xmlns:a16="http://schemas.microsoft.com/office/drawing/2014/main" id="{9EB3BE4C-4D6B-9043-B9AF-4F9F2E426BC4}"/>
              </a:ext>
            </a:extLst>
          </p:cNvPr>
          <p:cNvSpPr/>
          <p:nvPr/>
        </p:nvSpPr>
        <p:spPr>
          <a:xfrm>
            <a:off x="9120527" y="3670977"/>
            <a:ext cx="2344748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Connect with the global data community</a:t>
            </a:r>
          </a:p>
        </p:txBody>
      </p:sp>
      <p:sp>
        <p:nvSpPr>
          <p:cNvPr id="15" name="Rectangle 14">
            <a:hlinkClick r:id="rId7"/>
            <a:extLst>
              <a:ext uri="{FF2B5EF4-FFF2-40B4-BE49-F238E27FC236}">
                <a16:creationId xmlns:a16="http://schemas.microsoft.com/office/drawing/2014/main" id="{B2C81291-D94F-3142-B6F3-5BE4EB2131A6}"/>
              </a:ext>
            </a:extLst>
          </p:cNvPr>
          <p:cNvSpPr/>
          <p:nvPr/>
        </p:nvSpPr>
        <p:spPr>
          <a:xfrm>
            <a:off x="7107901" y="3670977"/>
            <a:ext cx="2078531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Local user groups around the world</a:t>
            </a:r>
            <a:endParaRPr lang="en-US" sz="1600" dirty="0">
              <a:solidFill>
                <a:schemeClr val="tx1"/>
              </a:solidFill>
              <a:latin typeface="+mj-lt"/>
              <a:cs typeface="Segoe UI Semibold" panose="020B0502040204020203" pitchFamily="34" charset="0"/>
            </a:endParaRPr>
          </a:p>
        </p:txBody>
      </p:sp>
      <p:sp>
        <p:nvSpPr>
          <p:cNvPr id="16" name="Rectangle 15">
            <a:hlinkClick r:id="rId8"/>
            <a:extLst>
              <a:ext uri="{FF2B5EF4-FFF2-40B4-BE49-F238E27FC236}">
                <a16:creationId xmlns:a16="http://schemas.microsoft.com/office/drawing/2014/main" id="{D5D65FB3-C04C-A546-A913-C0814BC10F5A}"/>
              </a:ext>
            </a:extLst>
          </p:cNvPr>
          <p:cNvSpPr/>
          <p:nvPr/>
        </p:nvSpPr>
        <p:spPr>
          <a:xfrm>
            <a:off x="4920907" y="5816837"/>
            <a:ext cx="208656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7" name="Rectangle 16">
            <a:hlinkClick r:id="rId7"/>
            <a:extLst>
              <a:ext uri="{FF2B5EF4-FFF2-40B4-BE49-F238E27FC236}">
                <a16:creationId xmlns:a16="http://schemas.microsoft.com/office/drawing/2014/main" id="{23241561-83A2-804A-8F0C-A676064DBABC}"/>
              </a:ext>
            </a:extLst>
          </p:cNvPr>
          <p:cNvSpPr/>
          <p:nvPr/>
        </p:nvSpPr>
        <p:spPr>
          <a:xfrm>
            <a:off x="7007473" y="5816837"/>
            <a:ext cx="2432921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Learning on-demand and delivered to you</a:t>
            </a:r>
          </a:p>
        </p:txBody>
      </p:sp>
      <p:sp>
        <p:nvSpPr>
          <p:cNvPr id="18" name="Rectangle 17">
            <a:hlinkClick r:id="rId7"/>
            <a:extLst>
              <a:ext uri="{FF2B5EF4-FFF2-40B4-BE49-F238E27FC236}">
                <a16:creationId xmlns:a16="http://schemas.microsoft.com/office/drawing/2014/main" id="{DC862C0E-3CC0-9240-859B-88B83A2A551D}"/>
              </a:ext>
            </a:extLst>
          </p:cNvPr>
          <p:cNvSpPr/>
          <p:nvPr/>
        </p:nvSpPr>
        <p:spPr>
          <a:xfrm>
            <a:off x="9440394" y="6048068"/>
            <a:ext cx="190344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5C2C79-0343-7C4A-A0CF-31E4444953B1}"/>
              </a:ext>
            </a:extLst>
          </p:cNvPr>
          <p:cNvCxnSpPr>
            <a:cxnSpLocks/>
          </p:cNvCxnSpPr>
          <p:nvPr/>
        </p:nvCxnSpPr>
        <p:spPr>
          <a:xfrm flipH="1">
            <a:off x="5174952" y="3586864"/>
            <a:ext cx="600417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3A8F4EA-C59F-F343-883B-AF111B8F396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rcRect l="10860" t="13663"/>
          <a:stretch/>
        </p:blipFill>
        <p:spPr>
          <a:xfrm>
            <a:off x="0" y="1"/>
            <a:ext cx="2901597" cy="2810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36441A-5B13-DA4D-B288-3616ECEDEC40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2079" y="2205284"/>
            <a:ext cx="1498789" cy="149878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3403638-AB44-014B-901A-3B8B915D0147}"/>
              </a:ext>
            </a:extLst>
          </p:cNvPr>
          <p:cNvSpPr txBox="1"/>
          <p:nvPr/>
        </p:nvSpPr>
        <p:spPr>
          <a:xfrm>
            <a:off x="4467498" y="637787"/>
            <a:ext cx="7454420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b="1" i="1" dirty="0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Own your career with interactive learning built by community and guided by data experts.</a:t>
            </a:r>
          </a:p>
          <a:p>
            <a:pPr algn="ctr"/>
            <a:r>
              <a:rPr lang="en-US" sz="2667" b="1" i="1" dirty="0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involved. Get ahead.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4F8B09-BE97-4528-9349-1A9258974DB0}"/>
              </a:ext>
            </a:extLst>
          </p:cNvPr>
          <p:cNvGrpSpPr/>
          <p:nvPr/>
        </p:nvGrpSpPr>
        <p:grpSpPr>
          <a:xfrm>
            <a:off x="7072982" y="5070244"/>
            <a:ext cx="2086565" cy="587295"/>
            <a:chOff x="5486576" y="3693211"/>
            <a:chExt cx="1564924" cy="44047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93431F2-F8FE-4A4E-8A2A-E968BE4E8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86576" y="3693211"/>
              <a:ext cx="1564924" cy="38498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3BDF172-0880-482D-9F3A-50FEB5D0F7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47616" t="1" b="24563"/>
            <a:stretch/>
          </p:blipFill>
          <p:spPr>
            <a:xfrm>
              <a:off x="6179156" y="3928833"/>
              <a:ext cx="719453" cy="204849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0A1D42F-75B9-45E4-ACA4-ED1EC30CB990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4952" y="2157143"/>
            <a:ext cx="1510883" cy="151088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94444D3-65AA-46F3-873F-A8B227D3A649}"/>
              </a:ext>
            </a:extLst>
          </p:cNvPr>
          <p:cNvGrpSpPr/>
          <p:nvPr/>
        </p:nvGrpSpPr>
        <p:grpSpPr>
          <a:xfrm>
            <a:off x="7561610" y="4521224"/>
            <a:ext cx="1271089" cy="457870"/>
            <a:chOff x="5522708" y="4176246"/>
            <a:chExt cx="1105467" cy="38611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BB39A4A-7B6D-4290-B5D2-4D4F4643C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522708" y="4176246"/>
              <a:ext cx="772230" cy="38611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4D6C87-C83C-4FB5-937B-2B6650AD51D0}"/>
                </a:ext>
              </a:extLst>
            </p:cNvPr>
            <p:cNvSpPr txBox="1"/>
            <p:nvPr/>
          </p:nvSpPr>
          <p:spPr>
            <a:xfrm>
              <a:off x="6165992" y="4222972"/>
              <a:ext cx="462183" cy="285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5D6568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.org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1000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057C3-12DD-4CC3-A904-95D1070CB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Missed PASS Summit 2019?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E1106-C798-4AE1-81C0-82260F4890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1859" y="2022743"/>
            <a:ext cx="11308283" cy="520700"/>
          </a:xfrm>
        </p:spPr>
        <p:txBody>
          <a:bodyPr/>
          <a:lstStyle/>
          <a:p>
            <a:r>
              <a:rPr lang="en-US" sz="4267" dirty="0"/>
              <a:t>Get the Recordings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CEA300C-01AE-4436-9AA3-0BBC0738CCF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1859" y="3083961"/>
            <a:ext cx="7115923" cy="2907536"/>
          </a:xfrm>
        </p:spPr>
        <p:txBody>
          <a:bodyPr>
            <a:normAutofit fontScale="92500"/>
          </a:bodyPr>
          <a:lstStyle/>
          <a:p>
            <a:r>
              <a:rPr lang="en-US" dirty="0"/>
              <a:t>Download all PASS Summit sessions on Data Management</a:t>
            </a:r>
            <a:r>
              <a:rPr lang="en-US"/>
              <a:t>, Analytics, </a:t>
            </a:r>
            <a:r>
              <a:rPr lang="en-US" dirty="0"/>
              <a:t>or Architecture for only $399 USD</a:t>
            </a:r>
          </a:p>
          <a:p>
            <a:endParaRPr lang="en-US" dirty="0"/>
          </a:p>
          <a:p>
            <a:r>
              <a:rPr lang="en-US" dirty="0"/>
              <a:t>More options available at </a:t>
            </a:r>
            <a:r>
              <a:rPr lang="en-US" sz="3733" b="1" dirty="0"/>
              <a:t>PASSstuff.com</a:t>
            </a: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999558-C0CF-437D-BB58-E1E6AC3B73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72"/>
          <a:stretch/>
        </p:blipFill>
        <p:spPr>
          <a:xfrm>
            <a:off x="7745735" y="2543444"/>
            <a:ext cx="3402773" cy="336967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8935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1A1E2D-9DF4-4F83-9D90-D879C6C833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52672" y="4438315"/>
            <a:ext cx="11172603" cy="2195227"/>
          </a:xfrm>
        </p:spPr>
        <p:txBody>
          <a:bodyPr/>
          <a:lstStyle/>
          <a:p>
            <a:pPr fontAlgn="base"/>
            <a:r>
              <a:rPr lang="en-US" sz="1867" dirty="0"/>
              <a:t>We are covering all bases to ensure our community can continue reaching new and exciting heights. Plans are underway for the in-person event you all know and love along with a new venture, a new opportunity: a PASS Summit 2020 Virtual Event.  </a:t>
            </a:r>
            <a:br>
              <a:rPr lang="en-US" sz="1867" dirty="0"/>
            </a:br>
            <a:endParaRPr lang="en-US" sz="1867" dirty="0"/>
          </a:p>
          <a:p>
            <a:pPr fontAlgn="base"/>
            <a:r>
              <a:rPr lang="en-US" sz="1867" b="1" dirty="0">
                <a:solidFill>
                  <a:srgbClr val="C00000"/>
                </a:solidFill>
              </a:rPr>
              <a:t>Find out more at PASS.org/summit</a:t>
            </a:r>
          </a:p>
        </p:txBody>
      </p:sp>
      <p:pic>
        <p:nvPicPr>
          <p:cNvPr id="15" name="Picture 14" descr="A close up of a person&#10;&#10;Description automatically generated">
            <a:extLst>
              <a:ext uri="{FF2B5EF4-FFF2-40B4-BE49-F238E27FC236}">
                <a16:creationId xmlns:a16="http://schemas.microsoft.com/office/drawing/2014/main" id="{7C890C16-C4F2-48CC-B838-86E2C165C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2"/>
            <a:ext cx="121920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96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B4C4037-60C8-4EF1-9028-88C738B52A52}"/>
              </a:ext>
            </a:extLst>
          </p:cNvPr>
          <p:cNvSpPr/>
          <p:nvPr/>
        </p:nvSpPr>
        <p:spPr>
          <a:xfrm>
            <a:off x="5730843" y="609325"/>
            <a:ext cx="6461157" cy="5886993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789A90-8FE5-A846-B018-A96E691FC6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1552" y="1988539"/>
            <a:ext cx="4987648" cy="3994237"/>
          </a:xfrm>
        </p:spPr>
        <p:txBody>
          <a:bodyPr/>
          <a:lstStyle/>
          <a:p>
            <a:r>
              <a:rPr lang="en-US" sz="5867" dirty="0"/>
              <a:t>Thank you to our Global  Sponsors and Supporters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7461DDA-62E9-4998-955E-E68B452BF223}"/>
              </a:ext>
            </a:extLst>
          </p:cNvPr>
          <p:cNvGrpSpPr/>
          <p:nvPr/>
        </p:nvGrpSpPr>
        <p:grpSpPr>
          <a:xfrm>
            <a:off x="6096001" y="894527"/>
            <a:ext cx="4627404" cy="5601791"/>
            <a:chOff x="4559900" y="828282"/>
            <a:chExt cx="3470553" cy="4201343"/>
          </a:xfrm>
        </p:grpSpPr>
        <p:pic>
          <p:nvPicPr>
            <p:cNvPr id="3" name="Picture 2" descr="https://eastus1-mediap.svc.ms/transform/thumbnail?provider=spo&amp;inputFormat=png&amp;cs=fFNQTw&amp;docid=https%3A%2F%2Fsqlpass365-my.sharepoint.com%3A443%2F_api%2Fv2.0%2Fdrives%2Fb!foE7roR9Jkahp1eDpbuCNzsI0q0yYmNIvCrkt06UyE68uZlao4rJQZ3tymFRSPDq%2Fitems%2F01FYQCTPJPSMVC3OMFCJH2NL2K6MN5DC4W%3Fversion%3DPublished&amp;access_token=eyJ0eXAiOiJKV1QiLCJhbGciOiJub25lIn0.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.V2RaL0FWdjZucU9ldG5SWm1aSVU5RUh5eXB3WDh2STFMREN1ZXJTQmZqZz0&amp;encodeFailures=1&amp;srcWidth=&amp;srcHeight=&amp;width=440&amp;height=71&amp;action=Access">
              <a:extLst>
                <a:ext uri="{FF2B5EF4-FFF2-40B4-BE49-F238E27FC236}">
                  <a16:creationId xmlns:a16="http://schemas.microsoft.com/office/drawing/2014/main" id="{1791629B-37C7-4B07-ABBE-6FD9600809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9900" y="828282"/>
              <a:ext cx="3470553" cy="560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1DD9CA24-5D60-4C70-9AE5-E7C83B94BF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46026" y="1703076"/>
              <a:ext cx="2150078" cy="275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E1466FE-8A1E-43A2-8C8B-41D40FEB7EF6}"/>
                </a:ext>
              </a:extLst>
            </p:cNvPr>
            <p:cNvGrpSpPr/>
            <p:nvPr/>
          </p:nvGrpSpPr>
          <p:grpSpPr>
            <a:xfrm>
              <a:off x="5441587" y="2918785"/>
              <a:ext cx="1758955" cy="2110840"/>
              <a:chOff x="5402702" y="2376242"/>
              <a:chExt cx="1758955" cy="211084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4CF7DAB-2BFA-4906-8579-534482BB8A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92629" y="2912533"/>
                <a:ext cx="1147344" cy="314152"/>
              </a:xfrm>
              <a:prstGeom prst="rect">
                <a:avLst/>
              </a:prstGeom>
            </p:spPr>
          </p:pic>
          <p:pic>
            <p:nvPicPr>
              <p:cNvPr id="11" name="Picture 12" descr="https://eastus1-mediap.svc.ms/transform/thumbnail?provider=spo&amp;inputFormat=png&amp;cs=fFNQTw&amp;docid=https%3A%2F%2Fsqlpass365-my.sharepoint.com%3A443%2F_api%2Fv2.0%2Fdrives%2Fb!foE7roR9Jkahp1eDpbuCNzsI0q0yYmNIvCrkt06UyE68uZlao4rJQZ3tymFRSPDq%2Fitems%2F01FYQCTPJC63LHZ3GD7BD2XM6MT4HCLZPK%3Fversion%3DPublished&amp;access_token=eyJ0eXAiOiJKV1QiLCJhbGciOiJub25lIn0.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.V2RaL0FWdjZucU9ldG5SWm1aSVU5RUh5eXB3WDh2STFMREN1ZXJTQmZqZz0&amp;encodeFailures=1&amp;srcWidth=&amp;srcHeight=&amp;width=910&amp;height=98&amp;action=Access">
                <a:extLst>
                  <a:ext uri="{FF2B5EF4-FFF2-40B4-BE49-F238E27FC236}">
                    <a16:creationId xmlns:a16="http://schemas.microsoft.com/office/drawing/2014/main" id="{7F604818-48BB-4AC4-B0F4-E6B5FE4181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0473" y="2376242"/>
                <a:ext cx="1681184" cy="1810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FCD31613-1C2D-4286-B2C9-72039F4118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03401" y="4276360"/>
                <a:ext cx="1325800" cy="210722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A490B0D2-043F-4B2E-BFC3-8F761509CF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02702" y="3576933"/>
                <a:ext cx="1727198" cy="344292"/>
              </a:xfrm>
              <a:prstGeom prst="rect">
                <a:avLst/>
              </a:prstGeom>
            </p:spPr>
          </p:pic>
        </p:grpSp>
        <p:pic>
          <p:nvPicPr>
            <p:cNvPr id="7" name="Picture 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AD11CFB-FE3A-4A76-9FF3-56F2B929D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8988" y="2085097"/>
              <a:ext cx="2618296" cy="687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6875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56891" y="2197789"/>
            <a:ext cx="10840528" cy="3570208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</a:rPr>
              <a:t>This event was sponsored by Microsoft</a:t>
            </a:r>
            <a:br>
              <a:rPr lang="en-US" sz="3600" dirty="0">
                <a:solidFill>
                  <a:schemeClr val="accent1"/>
                </a:solidFill>
              </a:rPr>
            </a:br>
            <a:br>
              <a:rPr lang="en-US" sz="3600" dirty="0">
                <a:solidFill>
                  <a:schemeClr val="accent1"/>
                </a:solidFill>
              </a:rPr>
            </a:br>
            <a:br>
              <a:rPr lang="en-US" sz="3600" dirty="0">
                <a:solidFill>
                  <a:schemeClr val="accent1"/>
                </a:solidFill>
              </a:rPr>
            </a:br>
            <a:r>
              <a:rPr lang="en-US" sz="3600" dirty="0">
                <a:solidFill>
                  <a:schemeClr val="accent1"/>
                </a:solidFill>
              </a:rPr>
              <a:t>Learn more about SQL Server 2019 today:</a:t>
            </a:r>
            <a:br>
              <a:rPr lang="en-US" sz="3600" dirty="0">
                <a:solidFill>
                  <a:schemeClr val="accent2"/>
                </a:solidFill>
              </a:rPr>
            </a:br>
            <a:r>
              <a:rPr lang="en-US" sz="3600" dirty="0">
                <a:solidFill>
                  <a:schemeClr val="accent2"/>
                </a:solidFill>
              </a:rPr>
              <a:t>	-Get free training: </a:t>
            </a:r>
            <a:r>
              <a:rPr lang="en-US" sz="3600" dirty="0">
                <a:solidFill>
                  <a:schemeClr val="accent2"/>
                </a:solidFill>
                <a:hlinkClick r:id="rId3"/>
              </a:rPr>
              <a:t>aka.ms/sqlworkshops</a:t>
            </a:r>
            <a:r>
              <a:rPr lang="en-US" sz="3600" dirty="0">
                <a:solidFill>
                  <a:schemeClr val="accent2"/>
                </a:solidFill>
              </a:rPr>
              <a:t> </a:t>
            </a:r>
            <a:br>
              <a:rPr lang="en-US" sz="3600" dirty="0">
                <a:solidFill>
                  <a:schemeClr val="accent2"/>
                </a:solidFill>
              </a:rPr>
            </a:br>
            <a:r>
              <a:rPr lang="en-US" sz="3600" dirty="0">
                <a:solidFill>
                  <a:schemeClr val="accent2"/>
                </a:solidFill>
              </a:rPr>
              <a:t>	-Download the SQL19 eBook: </a:t>
            </a:r>
            <a:r>
              <a:rPr lang="en-US" sz="3600" dirty="0">
                <a:solidFill>
                  <a:schemeClr val="accent2"/>
                </a:solidFill>
                <a:hlinkClick r:id="rId4"/>
              </a:rPr>
              <a:t>aka.ms/sql19_ebook</a:t>
            </a:r>
            <a:endParaRPr lang="en-US" sz="3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70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25A1C-BCEA-47B6-92C1-5E58BDE9D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42015-89BF-4287-98F9-58EE74CBE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20000"/>
          </a:bodyPr>
          <a:lstStyle/>
          <a:p>
            <a:r>
              <a:rPr lang="en-US" dirty="0"/>
              <a:t>20 years as a DBA</a:t>
            </a:r>
          </a:p>
          <a:p>
            <a:r>
              <a:rPr lang="en-US" dirty="0"/>
              <a:t>Mainly work with SQL Server</a:t>
            </a:r>
          </a:p>
          <a:p>
            <a:r>
              <a:rPr lang="en-US" dirty="0"/>
              <a:t>Mainly work with OLTP but have worked with some data marts.</a:t>
            </a:r>
          </a:p>
          <a:p>
            <a:pPr>
              <a:lnSpc>
                <a:spcPct val="110000"/>
              </a:lnSpc>
            </a:pPr>
            <a:r>
              <a:rPr lang="en-US" dirty="0"/>
              <a:t>NESQL Board Member</a:t>
            </a:r>
          </a:p>
          <a:p>
            <a:r>
              <a:rPr lang="en-US" dirty="0"/>
              <a:t>SQL Saturday\User Group Speaker</a:t>
            </a:r>
          </a:p>
          <a:p>
            <a:r>
              <a:rPr lang="en-US" dirty="0"/>
              <a:t>IDERA ACE Class of 2020</a:t>
            </a:r>
          </a:p>
          <a:p>
            <a:r>
              <a:rPr lang="en-US" dirty="0"/>
              <a:t>Speaker Idol Winner 2019</a:t>
            </a:r>
          </a:p>
          <a:p>
            <a:pPr marL="0" indent="0">
              <a:buNone/>
            </a:pPr>
            <a:endParaRPr lang="en-US" b="1" u="sng" dirty="0"/>
          </a:p>
          <a:p>
            <a:pPr marL="0" indent="0">
              <a:buNone/>
            </a:pPr>
            <a:r>
              <a:rPr lang="en-US" b="1" u="sng" dirty="0"/>
              <a:t>Random facts:</a:t>
            </a:r>
          </a:p>
          <a:p>
            <a:r>
              <a:rPr lang="en-US" dirty="0"/>
              <a:t>I’m the alto section leader in my choir.</a:t>
            </a:r>
          </a:p>
          <a:p>
            <a:r>
              <a:rPr lang="en-US" dirty="0"/>
              <a:t>I go to bluegrass jams regularly.</a:t>
            </a:r>
          </a:p>
          <a:p>
            <a:r>
              <a:rPr lang="en-US" dirty="0"/>
              <a:t>I’ve been learning guitar and now mandolin.</a:t>
            </a:r>
          </a:p>
          <a:p>
            <a:r>
              <a:rPr lang="en-US" dirty="0"/>
              <a:t>I am a bit of a musical theater geek.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F75E84-CA83-43DB-8E08-2FD2FB8C1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53795" y="117114"/>
            <a:ext cx="2549082" cy="25490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BF391C-80FC-44CD-B9C3-2775EEF71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736" y="32595"/>
            <a:ext cx="1387264" cy="13818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1406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9179D-F029-4C41-AA0A-21D3D88CC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E7500-F30F-420E-B9C9-557A37CD5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471351"/>
            <a:ext cx="9603275" cy="3404518"/>
          </a:xfrm>
        </p:spPr>
        <p:txBody>
          <a:bodyPr>
            <a:normAutofit/>
          </a:bodyPr>
          <a:lstStyle/>
          <a:p>
            <a:r>
              <a:rPr lang="en-US" sz="2400" dirty="0"/>
              <a:t>Get to know the SQL Notebook interface</a:t>
            </a:r>
          </a:p>
          <a:p>
            <a:r>
              <a:rPr lang="en-US" sz="2400" dirty="0"/>
              <a:t>Use Cases</a:t>
            </a:r>
          </a:p>
          <a:p>
            <a:pPr lvl="1"/>
            <a:r>
              <a:rPr lang="en-US" dirty="0"/>
              <a:t>Troubleshooting Cheat Sheet</a:t>
            </a:r>
          </a:p>
          <a:p>
            <a:pPr lvl="1"/>
            <a:r>
              <a:rPr lang="en-US" dirty="0"/>
              <a:t>Development Testing Procedures</a:t>
            </a:r>
          </a:p>
          <a:p>
            <a:pPr lvl="1"/>
            <a:r>
              <a:rPr lang="en-US" dirty="0"/>
              <a:t>Interaction with SSMS</a:t>
            </a:r>
          </a:p>
          <a:p>
            <a:pPr lvl="1"/>
            <a:r>
              <a:rPr lang="en-US" dirty="0"/>
              <a:t>Using Notebooks Available to the Community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2E995B-ECC9-4958-8B4C-3151F2A2A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579711" y="2471351"/>
            <a:ext cx="3714750" cy="27860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8D2502-3A28-49B6-A42F-D11DE4583657}"/>
              </a:ext>
            </a:extLst>
          </p:cNvPr>
          <p:cNvSpPr txBox="1"/>
          <p:nvPr/>
        </p:nvSpPr>
        <p:spPr>
          <a:xfrm>
            <a:off x="4330700" y="6132137"/>
            <a:ext cx="3714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www.flickr.com/photos/rohdesign/3521269974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nc-nd/3.0/"/>
              </a:rPr>
              <a:t>CC BY-NC-ND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32180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4617</TotalTime>
  <Words>608</Words>
  <Application>Microsoft Office PowerPoint</Application>
  <PresentationFormat>Widescreen</PresentationFormat>
  <Paragraphs>83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Garamond</vt:lpstr>
      <vt:lpstr>Ink Free</vt:lpstr>
      <vt:lpstr>Segoe UI</vt:lpstr>
      <vt:lpstr>Segoe UI Semibold</vt:lpstr>
      <vt:lpstr>Segoe UI Semilight</vt:lpstr>
      <vt:lpstr>Organic</vt:lpstr>
      <vt:lpstr>A Practical Starter Guide to SQL Notebooks</vt:lpstr>
      <vt:lpstr>PowerPoint Presentation</vt:lpstr>
      <vt:lpstr>Explore your PASS community</vt:lpstr>
      <vt:lpstr>Missed PASS Summit 2019?</vt:lpstr>
      <vt:lpstr>PowerPoint Presentation</vt:lpstr>
      <vt:lpstr>PowerPoint Presentation</vt:lpstr>
      <vt:lpstr>This event was sponsored by Microsoft   Learn more about SQL Server 2019 today:  -Get free training: aka.ms/sqlworkshops   -Download the SQL19 eBook: aka.ms/sql19_ebook</vt:lpstr>
      <vt:lpstr>Who Am I?</vt:lpstr>
      <vt:lpstr>Agenda </vt:lpstr>
      <vt:lpstr>Before we continue - Did we check in our code???</vt:lpstr>
      <vt:lpstr>Advantages of SQL Notebooks</vt:lpstr>
      <vt:lpstr>Limitations of SQL Notebooks</vt:lpstr>
      <vt:lpstr>References</vt:lpstr>
      <vt:lpstr>Any Other Questions?</vt:lpstr>
      <vt:lpstr>Thanks for Coming!!!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Practical Starter Guide to SQL Notebooks</dc:title>
  <dc:creator>Deborah Melkin</dc:creator>
  <cp:lastModifiedBy>Deborah Melkin</cp:lastModifiedBy>
  <cp:revision>41</cp:revision>
  <dcterms:created xsi:type="dcterms:W3CDTF">2020-07-05T22:11:10Z</dcterms:created>
  <dcterms:modified xsi:type="dcterms:W3CDTF">2020-07-25T18:14:01Z</dcterms:modified>
</cp:coreProperties>
</file>